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8"/>
  </p:notesMasterIdLst>
  <p:handoutMasterIdLst>
    <p:handoutMasterId r:id="rId19"/>
  </p:handoutMasterIdLst>
  <p:sldIdLst>
    <p:sldId id="272" r:id="rId3"/>
    <p:sldId id="310" r:id="rId4"/>
    <p:sldId id="263" r:id="rId5"/>
    <p:sldId id="307" r:id="rId6"/>
    <p:sldId id="259" r:id="rId7"/>
    <p:sldId id="268" r:id="rId8"/>
    <p:sldId id="269" r:id="rId9"/>
    <p:sldId id="270" r:id="rId10"/>
    <p:sldId id="275" r:id="rId11"/>
    <p:sldId id="301" r:id="rId12"/>
    <p:sldId id="300" r:id="rId13"/>
    <p:sldId id="302" r:id="rId14"/>
    <p:sldId id="309" r:id="rId15"/>
    <p:sldId id="305" r:id="rId16"/>
    <p:sldId id="308" r:id="rId17"/>
  </p:sldIdLst>
  <p:sldSz cx="9144000" cy="6858000" type="screen4x3"/>
  <p:notesSz cx="6669088" cy="9928225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66"/>
    <a:srgbClr val="C416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3" d="100"/>
          <a:sy n="103" d="100"/>
        </p:scale>
        <p:origin x="-1152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74"/>
    </p:cViewPr>
  </p:sorterViewPr>
  <p:notesViewPr>
    <p:cSldViewPr>
      <p:cViewPr varScale="1">
        <p:scale>
          <a:sx n="59" d="100"/>
          <a:sy n="59" d="100"/>
        </p:scale>
        <p:origin x="-1572" y="-96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interSettings" Target="printerSettings/printerSettings1.bin"/><Relationship Id="rId21" Type="http://schemas.openxmlformats.org/officeDocument/2006/relationships/tags" Target="tags/tag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1D4DED-C492-2C43-8EE8-C472D32A438F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EACCA1-3D6E-BD40-84BC-A4B900E79578}">
      <dgm:prSet phldrT="[Text]" custT="1"/>
      <dgm:spPr/>
      <dgm:t>
        <a:bodyPr/>
        <a:lstStyle/>
        <a:p>
          <a:pPr algn="l"/>
          <a:r>
            <a:rPr lang="en-US" sz="2400" dirty="0" smtClean="0"/>
            <a:t>Presented by                                                      </a:t>
          </a:r>
          <a:r>
            <a:rPr lang="en-US" sz="2400" dirty="0" err="1" smtClean="0"/>
            <a:t>Lili</a:t>
          </a:r>
          <a:r>
            <a:rPr lang="en-US" sz="2400" dirty="0" smtClean="0"/>
            <a:t> Steiner &amp; Judith </a:t>
          </a:r>
          <a:r>
            <a:rPr lang="en-US" sz="2400" dirty="0" err="1" smtClean="0"/>
            <a:t>Slapak-Barski</a:t>
          </a:r>
          <a:endParaRPr lang="en-US" sz="2400" dirty="0"/>
        </a:p>
      </dgm:t>
    </dgm:pt>
    <dgm:pt modelId="{AB59DA73-0841-FF42-B6FF-3DB04662A1FE}" type="parTrans" cxnId="{08DB3040-E835-7E49-B960-C911781366B7}">
      <dgm:prSet/>
      <dgm:spPr/>
      <dgm:t>
        <a:bodyPr/>
        <a:lstStyle/>
        <a:p>
          <a:endParaRPr lang="en-US"/>
        </a:p>
      </dgm:t>
    </dgm:pt>
    <dgm:pt modelId="{916634A7-8C6A-EC44-ACC9-D6E6457DF5C0}" type="sibTrans" cxnId="{08DB3040-E835-7E49-B960-C911781366B7}">
      <dgm:prSet/>
      <dgm:spPr/>
      <dgm:t>
        <a:bodyPr/>
        <a:lstStyle/>
        <a:p>
          <a:endParaRPr lang="en-US"/>
        </a:p>
      </dgm:t>
    </dgm:pt>
    <dgm:pt modelId="{DEA304A1-000D-1144-A20E-FDBA5DFB2183}">
      <dgm:prSet phldrT="[Text]" custT="1"/>
      <dgm:spPr/>
      <dgm:t>
        <a:bodyPr/>
        <a:lstStyle/>
        <a:p>
          <a:pPr algn="l"/>
          <a:r>
            <a:rPr lang="en-US" sz="2000" dirty="0" smtClean="0">
              <a:ln w="15875">
                <a:noFill/>
              </a:ln>
              <a:solidFill>
                <a:schemeClr val="bg1"/>
              </a:solidFill>
            </a:rPr>
            <a:t>Faculty Retreat, April 2012                                                          Abraham S. </a:t>
          </a:r>
          <a:r>
            <a:rPr lang="en-US" sz="2000" dirty="0" err="1" smtClean="0">
              <a:ln w="15875">
                <a:noFill/>
              </a:ln>
              <a:solidFill>
                <a:schemeClr val="bg1"/>
              </a:solidFill>
            </a:rPr>
            <a:t>Fischler</a:t>
          </a:r>
          <a:r>
            <a:rPr lang="en-US" sz="2000" dirty="0" smtClean="0">
              <a:ln w="15875">
                <a:noFill/>
              </a:ln>
              <a:solidFill>
                <a:schemeClr val="bg1"/>
              </a:solidFill>
            </a:rPr>
            <a:t> School of Education, Nova Southeastern University</a:t>
          </a:r>
          <a:endParaRPr lang="en-US" sz="2000" dirty="0">
            <a:ln w="15875">
              <a:noFill/>
            </a:ln>
            <a:solidFill>
              <a:schemeClr val="bg1"/>
            </a:solidFill>
          </a:endParaRPr>
        </a:p>
      </dgm:t>
    </dgm:pt>
    <dgm:pt modelId="{C5F0328F-AC47-1843-A368-4F0FF57F090E}" type="parTrans" cxnId="{708E6C19-A3B1-124A-80AE-EE1A52A99812}">
      <dgm:prSet/>
      <dgm:spPr/>
      <dgm:t>
        <a:bodyPr/>
        <a:lstStyle/>
        <a:p>
          <a:endParaRPr lang="en-US"/>
        </a:p>
      </dgm:t>
    </dgm:pt>
    <dgm:pt modelId="{42BEA5BE-3223-6C44-BBB7-604B8E003A1C}" type="sibTrans" cxnId="{708E6C19-A3B1-124A-80AE-EE1A52A99812}">
      <dgm:prSet/>
      <dgm:spPr/>
      <dgm:t>
        <a:bodyPr/>
        <a:lstStyle/>
        <a:p>
          <a:endParaRPr lang="en-US"/>
        </a:p>
      </dgm:t>
    </dgm:pt>
    <dgm:pt modelId="{4985E827-2E4A-2A4B-A0D0-230D94922541}">
      <dgm:prSet phldrT="[Text]" custT="1"/>
      <dgm:spPr/>
      <dgm:t>
        <a:bodyPr/>
        <a:lstStyle/>
        <a:p>
          <a:pPr algn="l"/>
          <a:r>
            <a:rPr lang="en-US" sz="1400" dirty="0" smtClean="0"/>
            <a:t>Introduction to Articulate Studio </a:t>
          </a:r>
          <a:r>
            <a:rPr lang="fr-FR" sz="1400" dirty="0" smtClean="0"/>
            <a:t>’</a:t>
          </a:r>
          <a:r>
            <a:rPr lang="en-US" sz="1400" dirty="0" smtClean="0"/>
            <a:t>09</a:t>
          </a:r>
        </a:p>
        <a:p>
          <a:pPr algn="l"/>
          <a:r>
            <a:rPr lang="en-US" sz="1400" dirty="0" smtClean="0"/>
            <a:t>Created by NDLR Training </a:t>
          </a:r>
          <a:r>
            <a:rPr lang="en-US" sz="1400" dirty="0" err="1" smtClean="0"/>
            <a:t>Programme</a:t>
          </a:r>
          <a:r>
            <a:rPr lang="en-US" sz="1400" dirty="0" smtClean="0"/>
            <a:t> 2010-2011</a:t>
          </a:r>
        </a:p>
        <a:p>
          <a:pPr algn="l"/>
          <a:r>
            <a:rPr lang="en-US" sz="1400" dirty="0" smtClean="0"/>
            <a:t>Edited by </a:t>
          </a:r>
          <a:r>
            <a:rPr lang="en-US" sz="1400" dirty="0" err="1" smtClean="0"/>
            <a:t>Lili</a:t>
          </a:r>
          <a:r>
            <a:rPr lang="en-US" sz="1400" dirty="0" smtClean="0"/>
            <a:t> Steiner &amp; Judith </a:t>
          </a:r>
          <a:r>
            <a:rPr lang="en-US" sz="1400" dirty="0" err="1" smtClean="0"/>
            <a:t>Slapak-Barski</a:t>
          </a:r>
          <a:endParaRPr lang="en-US" sz="1400" dirty="0"/>
        </a:p>
      </dgm:t>
    </dgm:pt>
    <dgm:pt modelId="{FC9359F0-3CE3-534D-AC55-6637145EBBAF}" type="parTrans" cxnId="{35D13EB0-34D8-E642-A38A-E61633025A2C}">
      <dgm:prSet/>
      <dgm:spPr/>
      <dgm:t>
        <a:bodyPr/>
        <a:lstStyle/>
        <a:p>
          <a:endParaRPr lang="en-US"/>
        </a:p>
      </dgm:t>
    </dgm:pt>
    <dgm:pt modelId="{5FBD0D02-95AE-3B48-A6AD-36F1C9A26676}" type="sibTrans" cxnId="{35D13EB0-34D8-E642-A38A-E61633025A2C}">
      <dgm:prSet/>
      <dgm:spPr/>
      <dgm:t>
        <a:bodyPr/>
        <a:lstStyle/>
        <a:p>
          <a:endParaRPr lang="en-US"/>
        </a:p>
      </dgm:t>
    </dgm:pt>
    <dgm:pt modelId="{432629D1-2146-C340-9B26-2FD4D8A1B9F8}" type="pres">
      <dgm:prSet presAssocID="{391D4DED-C492-2C43-8EE8-C472D32A438F}" presName="linear" presStyleCnt="0">
        <dgm:presLayoutVars>
          <dgm:dir/>
          <dgm:animLvl val="lvl"/>
          <dgm:resizeHandles val="exact"/>
        </dgm:presLayoutVars>
      </dgm:prSet>
      <dgm:spPr/>
    </dgm:pt>
    <dgm:pt modelId="{F2FD6D5B-F173-D64A-9454-ABF69D8408E0}" type="pres">
      <dgm:prSet presAssocID="{9BEACCA1-3D6E-BD40-84BC-A4B900E79578}" presName="parentLin" presStyleCnt="0"/>
      <dgm:spPr/>
    </dgm:pt>
    <dgm:pt modelId="{8F9EB4FB-E225-0A4C-A16E-E4C65DCAD6EB}" type="pres">
      <dgm:prSet presAssocID="{9BEACCA1-3D6E-BD40-84BC-A4B900E79578}" presName="parentLeftMargin" presStyleLbl="node1" presStyleIdx="0" presStyleCnt="3"/>
      <dgm:spPr/>
    </dgm:pt>
    <dgm:pt modelId="{C087710A-2B26-7D4A-B965-024E5E77696C}" type="pres">
      <dgm:prSet presAssocID="{9BEACCA1-3D6E-BD40-84BC-A4B900E79578}" presName="parentText" presStyleLbl="node1" presStyleIdx="0" presStyleCnt="3" custScaleX="127339" custScaleY="215252">
        <dgm:presLayoutVars>
          <dgm:chMax val="0"/>
          <dgm:bulletEnabled val="1"/>
        </dgm:presLayoutVars>
      </dgm:prSet>
      <dgm:spPr/>
    </dgm:pt>
    <dgm:pt modelId="{228C741E-0FD2-E04D-A103-5D7BE6164EAA}" type="pres">
      <dgm:prSet presAssocID="{9BEACCA1-3D6E-BD40-84BC-A4B900E79578}" presName="negativeSpace" presStyleCnt="0"/>
      <dgm:spPr/>
    </dgm:pt>
    <dgm:pt modelId="{96A41B8D-1862-A546-A2D5-E16CD4102B0D}" type="pres">
      <dgm:prSet presAssocID="{9BEACCA1-3D6E-BD40-84BC-A4B900E79578}" presName="childText" presStyleLbl="conFgAcc1" presStyleIdx="0" presStyleCnt="3">
        <dgm:presLayoutVars>
          <dgm:bulletEnabled val="1"/>
        </dgm:presLayoutVars>
      </dgm:prSet>
      <dgm:spPr>
        <a:gradFill flip="none" rotWithShape="1">
          <a:gsLst>
            <a:gs pos="0">
              <a:srgbClr val="FF6600"/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endParaRPr lang="en-US"/>
        </a:p>
      </dgm:t>
    </dgm:pt>
    <dgm:pt modelId="{574EC45D-8144-4049-ACBF-6CFC363B6612}" type="pres">
      <dgm:prSet presAssocID="{916634A7-8C6A-EC44-ACC9-D6E6457DF5C0}" presName="spaceBetweenRectangles" presStyleCnt="0"/>
      <dgm:spPr/>
    </dgm:pt>
    <dgm:pt modelId="{DEC1CB52-BDCE-3140-A222-CF584CC1B23F}" type="pres">
      <dgm:prSet presAssocID="{DEA304A1-000D-1144-A20E-FDBA5DFB2183}" presName="parentLin" presStyleCnt="0"/>
      <dgm:spPr/>
    </dgm:pt>
    <dgm:pt modelId="{AA8B1D2B-DD91-0241-ACB9-643A463F6233}" type="pres">
      <dgm:prSet presAssocID="{DEA304A1-000D-1144-A20E-FDBA5DFB2183}" presName="parentLeftMargin" presStyleLbl="node1" presStyleIdx="0" presStyleCnt="3"/>
      <dgm:spPr/>
    </dgm:pt>
    <dgm:pt modelId="{18EB47A3-F183-2F4C-94DA-17FF13E277E8}" type="pres">
      <dgm:prSet presAssocID="{DEA304A1-000D-1144-A20E-FDBA5DFB2183}" presName="parentText" presStyleLbl="node1" presStyleIdx="1" presStyleCnt="3" custScaleX="106279" custScaleY="166637" custLinFactNeighborX="7439" custLinFactNeighborY="12293">
        <dgm:presLayoutVars>
          <dgm:chMax val="0"/>
          <dgm:bulletEnabled val="1"/>
        </dgm:presLayoutVars>
      </dgm:prSet>
      <dgm:spPr/>
    </dgm:pt>
    <dgm:pt modelId="{BF89DBAC-E9A5-5241-B7FF-B550986FA006}" type="pres">
      <dgm:prSet presAssocID="{DEA304A1-000D-1144-A20E-FDBA5DFB2183}" presName="negativeSpace" presStyleCnt="0"/>
      <dgm:spPr/>
    </dgm:pt>
    <dgm:pt modelId="{B7CFA512-D703-4D40-B2E0-334DCC2A17D2}" type="pres">
      <dgm:prSet presAssocID="{DEA304A1-000D-1144-A20E-FDBA5DFB2183}" presName="childText" presStyleLbl="conFgAcc1" presStyleIdx="1" presStyleCnt="3" custLinFactY="667913" custLinFactNeighborX="-7486" custLinFactNeighborY="700000">
        <dgm:presLayoutVars>
          <dgm:bulletEnabled val="1"/>
        </dgm:presLayoutVars>
      </dgm:prSet>
      <dgm:spPr/>
    </dgm:pt>
    <dgm:pt modelId="{8A3B415D-16A0-2540-AD62-C5F4445B50EF}" type="pres">
      <dgm:prSet presAssocID="{42BEA5BE-3223-6C44-BBB7-604B8E003A1C}" presName="spaceBetweenRectangles" presStyleCnt="0"/>
      <dgm:spPr/>
    </dgm:pt>
    <dgm:pt modelId="{B4818039-4371-0B4D-8C05-D2142D71851E}" type="pres">
      <dgm:prSet presAssocID="{4985E827-2E4A-2A4B-A0D0-230D94922541}" presName="parentLin" presStyleCnt="0"/>
      <dgm:spPr/>
    </dgm:pt>
    <dgm:pt modelId="{1F0EBA58-3153-5048-9353-1BE9E4843928}" type="pres">
      <dgm:prSet presAssocID="{4985E827-2E4A-2A4B-A0D0-230D94922541}" presName="parentLeftMargin" presStyleLbl="node1" presStyleIdx="1" presStyleCnt="3"/>
      <dgm:spPr/>
    </dgm:pt>
    <dgm:pt modelId="{CA223740-F87B-F346-BD96-C0274B001505}" type="pres">
      <dgm:prSet presAssocID="{4985E827-2E4A-2A4B-A0D0-230D94922541}" presName="parentText" presStyleLbl="node1" presStyleIdx="2" presStyleCnt="3" custScaleX="90807" custScaleY="203983" custLinFactNeighborX="7544" custLinFactNeighborY="266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5EBD3-22A9-EC42-9327-0491392E804C}" type="pres">
      <dgm:prSet presAssocID="{4985E827-2E4A-2A4B-A0D0-230D94922541}" presName="negativeSpace" presStyleCnt="0"/>
      <dgm:spPr/>
    </dgm:pt>
    <dgm:pt modelId="{0434BD48-3D51-844C-8460-8CC683DD8904}" type="pres">
      <dgm:prSet presAssocID="{4985E827-2E4A-2A4B-A0D0-230D94922541}" presName="childText" presStyleLbl="conFgAcc1" presStyleIdx="2" presStyleCnt="3" custLinFactY="496228" custLinFactNeighborX="-5343" custLinFactNeighborY="500000">
        <dgm:presLayoutVars>
          <dgm:bulletEnabled val="1"/>
        </dgm:presLayoutVars>
      </dgm:prSet>
      <dgm:spPr>
        <a:gradFill flip="none" rotWithShape="1">
          <a:gsLst>
            <a:gs pos="0">
              <a:srgbClr val="FF6600"/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</dgm:spPr>
    </dgm:pt>
  </dgm:ptLst>
  <dgm:cxnLst>
    <dgm:cxn modelId="{9019FB39-E29A-FA4C-9333-B25D6963488C}" type="presOf" srcId="{DEA304A1-000D-1144-A20E-FDBA5DFB2183}" destId="{AA8B1D2B-DD91-0241-ACB9-643A463F6233}" srcOrd="0" destOrd="0" presId="urn:microsoft.com/office/officeart/2005/8/layout/list1"/>
    <dgm:cxn modelId="{08DB3040-E835-7E49-B960-C911781366B7}" srcId="{391D4DED-C492-2C43-8EE8-C472D32A438F}" destId="{9BEACCA1-3D6E-BD40-84BC-A4B900E79578}" srcOrd="0" destOrd="0" parTransId="{AB59DA73-0841-FF42-B6FF-3DB04662A1FE}" sibTransId="{916634A7-8C6A-EC44-ACC9-D6E6457DF5C0}"/>
    <dgm:cxn modelId="{0E1C9976-29A6-B54D-9DA5-129160053326}" type="presOf" srcId="{DEA304A1-000D-1144-A20E-FDBA5DFB2183}" destId="{18EB47A3-F183-2F4C-94DA-17FF13E277E8}" srcOrd="1" destOrd="0" presId="urn:microsoft.com/office/officeart/2005/8/layout/list1"/>
    <dgm:cxn modelId="{B360E150-9F9A-1D42-AF0F-28270084ABE5}" type="presOf" srcId="{4985E827-2E4A-2A4B-A0D0-230D94922541}" destId="{1F0EBA58-3153-5048-9353-1BE9E4843928}" srcOrd="0" destOrd="0" presId="urn:microsoft.com/office/officeart/2005/8/layout/list1"/>
    <dgm:cxn modelId="{664331FB-9A6A-5F47-8CF0-54B9D0F68890}" type="presOf" srcId="{4985E827-2E4A-2A4B-A0D0-230D94922541}" destId="{CA223740-F87B-F346-BD96-C0274B001505}" srcOrd="1" destOrd="0" presId="urn:microsoft.com/office/officeart/2005/8/layout/list1"/>
    <dgm:cxn modelId="{708E6C19-A3B1-124A-80AE-EE1A52A99812}" srcId="{391D4DED-C492-2C43-8EE8-C472D32A438F}" destId="{DEA304A1-000D-1144-A20E-FDBA5DFB2183}" srcOrd="1" destOrd="0" parTransId="{C5F0328F-AC47-1843-A368-4F0FF57F090E}" sibTransId="{42BEA5BE-3223-6C44-BBB7-604B8E003A1C}"/>
    <dgm:cxn modelId="{8C2AE781-A3ED-CA40-B202-A1CB7C7E4163}" type="presOf" srcId="{391D4DED-C492-2C43-8EE8-C472D32A438F}" destId="{432629D1-2146-C340-9B26-2FD4D8A1B9F8}" srcOrd="0" destOrd="0" presId="urn:microsoft.com/office/officeart/2005/8/layout/list1"/>
    <dgm:cxn modelId="{4FDE2BDC-8232-FB47-B25B-B2DB88D30B56}" type="presOf" srcId="{9BEACCA1-3D6E-BD40-84BC-A4B900E79578}" destId="{8F9EB4FB-E225-0A4C-A16E-E4C65DCAD6EB}" srcOrd="0" destOrd="0" presId="urn:microsoft.com/office/officeart/2005/8/layout/list1"/>
    <dgm:cxn modelId="{9E6340E9-AE69-F74E-8497-89D7395251DC}" type="presOf" srcId="{9BEACCA1-3D6E-BD40-84BC-A4B900E79578}" destId="{C087710A-2B26-7D4A-B965-024E5E77696C}" srcOrd="1" destOrd="0" presId="urn:microsoft.com/office/officeart/2005/8/layout/list1"/>
    <dgm:cxn modelId="{35D13EB0-34D8-E642-A38A-E61633025A2C}" srcId="{391D4DED-C492-2C43-8EE8-C472D32A438F}" destId="{4985E827-2E4A-2A4B-A0D0-230D94922541}" srcOrd="2" destOrd="0" parTransId="{FC9359F0-3CE3-534D-AC55-6637145EBBAF}" sibTransId="{5FBD0D02-95AE-3B48-A6AD-36F1C9A26676}"/>
    <dgm:cxn modelId="{59B704FD-60A4-9444-A038-C25844E77F39}" type="presParOf" srcId="{432629D1-2146-C340-9B26-2FD4D8A1B9F8}" destId="{F2FD6D5B-F173-D64A-9454-ABF69D8408E0}" srcOrd="0" destOrd="0" presId="urn:microsoft.com/office/officeart/2005/8/layout/list1"/>
    <dgm:cxn modelId="{46DC5D36-2F28-F444-8A7D-9F94744FD076}" type="presParOf" srcId="{F2FD6D5B-F173-D64A-9454-ABF69D8408E0}" destId="{8F9EB4FB-E225-0A4C-A16E-E4C65DCAD6EB}" srcOrd="0" destOrd="0" presId="urn:microsoft.com/office/officeart/2005/8/layout/list1"/>
    <dgm:cxn modelId="{7B6BE559-3D14-CD41-8F92-7FCC642EE289}" type="presParOf" srcId="{F2FD6D5B-F173-D64A-9454-ABF69D8408E0}" destId="{C087710A-2B26-7D4A-B965-024E5E77696C}" srcOrd="1" destOrd="0" presId="urn:microsoft.com/office/officeart/2005/8/layout/list1"/>
    <dgm:cxn modelId="{2A7B1C3F-1C6E-534E-8BE9-20E936E56235}" type="presParOf" srcId="{432629D1-2146-C340-9B26-2FD4D8A1B9F8}" destId="{228C741E-0FD2-E04D-A103-5D7BE6164EAA}" srcOrd="1" destOrd="0" presId="urn:microsoft.com/office/officeart/2005/8/layout/list1"/>
    <dgm:cxn modelId="{9088ECCA-CACE-3F49-85BD-83C3971EB2D7}" type="presParOf" srcId="{432629D1-2146-C340-9B26-2FD4D8A1B9F8}" destId="{96A41B8D-1862-A546-A2D5-E16CD4102B0D}" srcOrd="2" destOrd="0" presId="urn:microsoft.com/office/officeart/2005/8/layout/list1"/>
    <dgm:cxn modelId="{13F7BC18-662D-DA41-B47C-B37FB38C5608}" type="presParOf" srcId="{432629D1-2146-C340-9B26-2FD4D8A1B9F8}" destId="{574EC45D-8144-4049-ACBF-6CFC363B6612}" srcOrd="3" destOrd="0" presId="urn:microsoft.com/office/officeart/2005/8/layout/list1"/>
    <dgm:cxn modelId="{69AC6FA4-EF6B-D248-8A5C-CF8BE09D61CE}" type="presParOf" srcId="{432629D1-2146-C340-9B26-2FD4D8A1B9F8}" destId="{DEC1CB52-BDCE-3140-A222-CF584CC1B23F}" srcOrd="4" destOrd="0" presId="urn:microsoft.com/office/officeart/2005/8/layout/list1"/>
    <dgm:cxn modelId="{F7DF6796-37E3-7D4C-BB16-3E3DB0F2F638}" type="presParOf" srcId="{DEC1CB52-BDCE-3140-A222-CF584CC1B23F}" destId="{AA8B1D2B-DD91-0241-ACB9-643A463F6233}" srcOrd="0" destOrd="0" presId="urn:microsoft.com/office/officeart/2005/8/layout/list1"/>
    <dgm:cxn modelId="{90A6E306-0290-CE41-ABBD-F1428406AF91}" type="presParOf" srcId="{DEC1CB52-BDCE-3140-A222-CF584CC1B23F}" destId="{18EB47A3-F183-2F4C-94DA-17FF13E277E8}" srcOrd="1" destOrd="0" presId="urn:microsoft.com/office/officeart/2005/8/layout/list1"/>
    <dgm:cxn modelId="{5059070E-8A44-2546-B990-B1D450BFF9B3}" type="presParOf" srcId="{432629D1-2146-C340-9B26-2FD4D8A1B9F8}" destId="{BF89DBAC-E9A5-5241-B7FF-B550986FA006}" srcOrd="5" destOrd="0" presId="urn:microsoft.com/office/officeart/2005/8/layout/list1"/>
    <dgm:cxn modelId="{04B92FF1-55BA-4747-87DD-83C787929D1D}" type="presParOf" srcId="{432629D1-2146-C340-9B26-2FD4D8A1B9F8}" destId="{B7CFA512-D703-4D40-B2E0-334DCC2A17D2}" srcOrd="6" destOrd="0" presId="urn:microsoft.com/office/officeart/2005/8/layout/list1"/>
    <dgm:cxn modelId="{C9231D5B-B992-9644-82A4-D8050232D121}" type="presParOf" srcId="{432629D1-2146-C340-9B26-2FD4D8A1B9F8}" destId="{8A3B415D-16A0-2540-AD62-C5F4445B50EF}" srcOrd="7" destOrd="0" presId="urn:microsoft.com/office/officeart/2005/8/layout/list1"/>
    <dgm:cxn modelId="{5CD929E8-E77B-134D-94D9-76172C6E8E8B}" type="presParOf" srcId="{432629D1-2146-C340-9B26-2FD4D8A1B9F8}" destId="{B4818039-4371-0B4D-8C05-D2142D71851E}" srcOrd="8" destOrd="0" presId="urn:microsoft.com/office/officeart/2005/8/layout/list1"/>
    <dgm:cxn modelId="{3EC954B1-C58A-1D42-A38E-5F3E9348A82D}" type="presParOf" srcId="{B4818039-4371-0B4D-8C05-D2142D71851E}" destId="{1F0EBA58-3153-5048-9353-1BE9E4843928}" srcOrd="0" destOrd="0" presId="urn:microsoft.com/office/officeart/2005/8/layout/list1"/>
    <dgm:cxn modelId="{7118781B-423B-8B48-9B5C-3EFCCB37B359}" type="presParOf" srcId="{B4818039-4371-0B4D-8C05-D2142D71851E}" destId="{CA223740-F87B-F346-BD96-C0274B001505}" srcOrd="1" destOrd="0" presId="urn:microsoft.com/office/officeart/2005/8/layout/list1"/>
    <dgm:cxn modelId="{7FB95014-7B90-114E-9535-46CD6ECDFB00}" type="presParOf" srcId="{432629D1-2146-C340-9B26-2FD4D8A1B9F8}" destId="{C3A5EBD3-22A9-EC42-9327-0491392E804C}" srcOrd="9" destOrd="0" presId="urn:microsoft.com/office/officeart/2005/8/layout/list1"/>
    <dgm:cxn modelId="{D314B207-3CE8-D24B-9D59-669C317C2CEB}" type="presParOf" srcId="{432629D1-2146-C340-9B26-2FD4D8A1B9F8}" destId="{0434BD48-3D51-844C-8460-8CC683DD890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A41B8D-1862-A546-A2D5-E16CD4102B0D}">
      <dsp:nvSpPr>
        <dsp:cNvPr id="0" name=""/>
        <dsp:cNvSpPr/>
      </dsp:nvSpPr>
      <dsp:spPr>
        <a:xfrm>
          <a:off x="0" y="1078345"/>
          <a:ext cx="6720408" cy="529200"/>
        </a:xfrm>
        <a:prstGeom prst="rect">
          <a:avLst/>
        </a:prstGeom>
        <a:gradFill flip="none" rotWithShape="1">
          <a:gsLst>
            <a:gs pos="0">
              <a:srgbClr val="FF6600"/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87710A-2B26-7D4A-B965-024E5E77696C}">
      <dsp:nvSpPr>
        <dsp:cNvPr id="0" name=""/>
        <dsp:cNvSpPr/>
      </dsp:nvSpPr>
      <dsp:spPr>
        <a:xfrm>
          <a:off x="336020" y="53915"/>
          <a:ext cx="5990390" cy="13343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11" tIns="0" rIns="17781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Presented by                                                      </a:t>
          </a:r>
          <a:r>
            <a:rPr lang="en-US" sz="2400" kern="1200" dirty="0" err="1" smtClean="0"/>
            <a:t>Lili</a:t>
          </a:r>
          <a:r>
            <a:rPr lang="en-US" sz="2400" kern="1200" dirty="0" smtClean="0"/>
            <a:t> Steiner &amp; Judith </a:t>
          </a:r>
          <a:r>
            <a:rPr lang="en-US" sz="2400" kern="1200" dirty="0" err="1" smtClean="0"/>
            <a:t>Slapak-Barski</a:t>
          </a:r>
          <a:endParaRPr lang="en-US" sz="2400" kern="1200" dirty="0"/>
        </a:p>
      </dsp:txBody>
      <dsp:txXfrm>
        <a:off x="401160" y="119055"/>
        <a:ext cx="5860110" cy="1204110"/>
      </dsp:txXfrm>
    </dsp:sp>
    <dsp:sp modelId="{B7CFA512-D703-4D40-B2E0-334DCC2A17D2}">
      <dsp:nvSpPr>
        <dsp:cNvPr id="0" name=""/>
        <dsp:cNvSpPr/>
      </dsp:nvSpPr>
      <dsp:spPr>
        <a:xfrm>
          <a:off x="0" y="4095088"/>
          <a:ext cx="672040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EB47A3-F183-2F4C-94DA-17FF13E277E8}">
      <dsp:nvSpPr>
        <dsp:cNvPr id="0" name=""/>
        <dsp:cNvSpPr/>
      </dsp:nvSpPr>
      <dsp:spPr>
        <a:xfrm>
          <a:off x="361016" y="1797152"/>
          <a:ext cx="4999667" cy="10330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11" tIns="0" rIns="17781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n w="15875">
                <a:noFill/>
              </a:ln>
              <a:solidFill>
                <a:schemeClr val="bg1"/>
              </a:solidFill>
            </a:rPr>
            <a:t>Faculty Retreat, April 2012                                                          Abraham S. </a:t>
          </a:r>
          <a:r>
            <a:rPr lang="en-US" sz="2000" kern="1200" dirty="0" err="1" smtClean="0">
              <a:ln w="15875">
                <a:noFill/>
              </a:ln>
              <a:solidFill>
                <a:schemeClr val="bg1"/>
              </a:solidFill>
            </a:rPr>
            <a:t>Fischler</a:t>
          </a:r>
          <a:r>
            <a:rPr lang="en-US" sz="2000" kern="1200" dirty="0" smtClean="0">
              <a:ln w="15875">
                <a:noFill/>
              </a:ln>
              <a:solidFill>
                <a:schemeClr val="bg1"/>
              </a:solidFill>
            </a:rPr>
            <a:t> School of Education, Nova Southeastern University</a:t>
          </a:r>
          <a:endParaRPr lang="en-US" sz="2000" kern="1200" dirty="0">
            <a:ln w="15875">
              <a:noFill/>
            </a:ln>
            <a:solidFill>
              <a:schemeClr val="bg1"/>
            </a:solidFill>
          </a:endParaRPr>
        </a:p>
      </dsp:txBody>
      <dsp:txXfrm>
        <a:off x="411444" y="1847580"/>
        <a:ext cx="4898811" cy="932160"/>
      </dsp:txXfrm>
    </dsp:sp>
    <dsp:sp modelId="{0434BD48-3D51-844C-8460-8CC683DD8904}">
      <dsp:nvSpPr>
        <dsp:cNvPr id="0" name=""/>
        <dsp:cNvSpPr/>
      </dsp:nvSpPr>
      <dsp:spPr>
        <a:xfrm>
          <a:off x="0" y="4095088"/>
          <a:ext cx="6720408" cy="529200"/>
        </a:xfrm>
        <a:prstGeom prst="rect">
          <a:avLst/>
        </a:prstGeom>
        <a:gradFill flip="none" rotWithShape="1">
          <a:gsLst>
            <a:gs pos="0">
              <a:srgbClr val="FF6600"/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223740-F87B-F346-BD96-C0274B001505}">
      <dsp:nvSpPr>
        <dsp:cNvPr id="0" name=""/>
        <dsp:cNvSpPr/>
      </dsp:nvSpPr>
      <dsp:spPr>
        <a:xfrm>
          <a:off x="361369" y="3251816"/>
          <a:ext cx="4271820" cy="12645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11" tIns="0" rIns="17781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Introduction to Articulate Studio </a:t>
          </a:r>
          <a:r>
            <a:rPr lang="fr-FR" sz="1400" kern="1200" dirty="0" smtClean="0"/>
            <a:t>’</a:t>
          </a:r>
          <a:r>
            <a:rPr lang="en-US" sz="1400" kern="1200" dirty="0" smtClean="0"/>
            <a:t>09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Created by NDLR Training </a:t>
          </a:r>
          <a:r>
            <a:rPr lang="en-US" sz="1400" kern="1200" dirty="0" err="1" smtClean="0"/>
            <a:t>Programme</a:t>
          </a:r>
          <a:r>
            <a:rPr lang="en-US" sz="1400" kern="1200" dirty="0" smtClean="0"/>
            <a:t> 2010-2011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Edited by </a:t>
          </a:r>
          <a:r>
            <a:rPr lang="en-US" sz="1400" kern="1200" dirty="0" err="1" smtClean="0"/>
            <a:t>Lili</a:t>
          </a:r>
          <a:r>
            <a:rPr lang="en-US" sz="1400" kern="1200" dirty="0" smtClean="0"/>
            <a:t> Steiner &amp; Judith </a:t>
          </a:r>
          <a:r>
            <a:rPr lang="en-US" sz="1400" kern="1200" dirty="0" err="1" smtClean="0"/>
            <a:t>Slapak-Barski</a:t>
          </a:r>
          <a:endParaRPr lang="en-US" sz="1400" kern="1200" dirty="0"/>
        </a:p>
      </dsp:txBody>
      <dsp:txXfrm>
        <a:off x="423098" y="3313545"/>
        <a:ext cx="4148362" cy="11410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2"/>
          </a:xfrm>
          <a:prstGeom prst="rect">
            <a:avLst/>
          </a:prstGeom>
        </p:spPr>
        <p:txBody>
          <a:bodyPr vert="horz" lIns="89950" tIns="44975" rIns="89950" bIns="44975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2"/>
          </a:xfrm>
          <a:prstGeom prst="rect">
            <a:avLst/>
          </a:prstGeom>
        </p:spPr>
        <p:txBody>
          <a:bodyPr vert="horz" lIns="89950" tIns="44975" rIns="89950" bIns="44975" rtlCol="0"/>
          <a:lstStyle>
            <a:lvl1pPr algn="r">
              <a:defRPr sz="1200"/>
            </a:lvl1pPr>
          </a:lstStyle>
          <a:p>
            <a:fld id="{A256AF8C-399C-4D42-90CD-D83E3FB287DB}" type="datetimeFigureOut">
              <a:rPr lang="en-IE" smtClean="0"/>
              <a:pPr/>
              <a:t>4/23/12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0"/>
            <a:ext cx="2889938" cy="496412"/>
          </a:xfrm>
          <a:prstGeom prst="rect">
            <a:avLst/>
          </a:prstGeom>
        </p:spPr>
        <p:txBody>
          <a:bodyPr vert="horz" lIns="89950" tIns="44975" rIns="89950" bIns="44975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0"/>
            <a:ext cx="2889938" cy="496412"/>
          </a:xfrm>
          <a:prstGeom prst="rect">
            <a:avLst/>
          </a:prstGeom>
        </p:spPr>
        <p:txBody>
          <a:bodyPr vert="horz" lIns="89950" tIns="44975" rIns="89950" bIns="44975" rtlCol="0" anchor="b"/>
          <a:lstStyle>
            <a:lvl1pPr algn="r">
              <a:defRPr sz="1200"/>
            </a:lvl1pPr>
          </a:lstStyle>
          <a:p>
            <a:fld id="{2EA5864D-3E1B-408A-8C3C-4150913B46DC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77262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2"/>
          </a:xfrm>
          <a:prstGeom prst="rect">
            <a:avLst/>
          </a:prstGeom>
        </p:spPr>
        <p:txBody>
          <a:bodyPr vert="horz" lIns="89950" tIns="44975" rIns="89950" bIns="44975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2"/>
          </a:xfrm>
          <a:prstGeom prst="rect">
            <a:avLst/>
          </a:prstGeom>
        </p:spPr>
        <p:txBody>
          <a:bodyPr vert="horz" lIns="89950" tIns="44975" rIns="89950" bIns="44975" rtlCol="0"/>
          <a:lstStyle>
            <a:lvl1pPr algn="r">
              <a:defRPr sz="1200"/>
            </a:lvl1pPr>
          </a:lstStyle>
          <a:p>
            <a:fld id="{8DB38E4B-6375-4226-891E-B91D6564F8B5}" type="datetimeFigureOut">
              <a:rPr lang="en-IE" smtClean="0"/>
              <a:pPr/>
              <a:t>4/23/12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950" tIns="44975" rIns="89950" bIns="44975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2"/>
          </a:xfrm>
          <a:prstGeom prst="rect">
            <a:avLst/>
          </a:prstGeom>
        </p:spPr>
        <p:txBody>
          <a:bodyPr vert="horz" lIns="89950" tIns="44975" rIns="89950" bIns="4497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0"/>
            <a:ext cx="2889938" cy="496412"/>
          </a:xfrm>
          <a:prstGeom prst="rect">
            <a:avLst/>
          </a:prstGeom>
        </p:spPr>
        <p:txBody>
          <a:bodyPr vert="horz" lIns="89950" tIns="44975" rIns="89950" bIns="44975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0"/>
            <a:ext cx="2889938" cy="496412"/>
          </a:xfrm>
          <a:prstGeom prst="rect">
            <a:avLst/>
          </a:prstGeom>
        </p:spPr>
        <p:txBody>
          <a:bodyPr vert="horz" lIns="89950" tIns="44975" rIns="89950" bIns="44975" rtlCol="0" anchor="b"/>
          <a:lstStyle>
            <a:lvl1pPr algn="r">
              <a:defRPr sz="1200"/>
            </a:lvl1pPr>
          </a:lstStyle>
          <a:p>
            <a:fld id="{C0DE50D3-928C-4239-956D-AE1573B71E6B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08444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E50D3-928C-4239-956D-AE1573B71E6B}" type="slidenum">
              <a:rPr lang="en-IE" smtClean="0"/>
              <a:pPr/>
              <a:t>3</a:t>
            </a:fld>
            <a:endParaRPr lang="en-I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E50D3-928C-4239-956D-AE1573B71E6B}" type="slidenum">
              <a:rPr lang="en-IE" smtClean="0"/>
              <a:pPr/>
              <a:t>4</a:t>
            </a:fld>
            <a:endParaRPr lang="en-I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4283968" y="0"/>
            <a:ext cx="4860032" cy="1080120"/>
            <a:chOff x="3923928" y="0"/>
            <a:chExt cx="5220072" cy="1080120"/>
          </a:xfrm>
        </p:grpSpPr>
        <p:sp>
          <p:nvSpPr>
            <p:cNvPr id="16" name="Rounded Rectangle 15"/>
            <p:cNvSpPr/>
            <p:nvPr/>
          </p:nvSpPr>
          <p:spPr>
            <a:xfrm>
              <a:off x="3923928" y="0"/>
              <a:ext cx="5220072" cy="620688"/>
            </a:xfrm>
            <a:prstGeom prst="round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u="none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8783960" y="0"/>
              <a:ext cx="360040" cy="1080120"/>
            </a:xfrm>
            <a:prstGeom prst="round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u="sng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FE1D-7CDD-4738-841E-CBC208C7C4EC}" type="datetimeFigureOut">
              <a:rPr lang="en-IE" smtClean="0"/>
              <a:pPr/>
              <a:t>4/23/12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0F04-3556-453F-B70E-00675B9D1E85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3624" y="0"/>
            <a:ext cx="5470376" cy="578495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endParaRPr lang="en-IE" dirty="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0" y="6137920"/>
            <a:ext cx="251520" cy="72008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ounded Rectangle 12"/>
          <p:cNvSpPr/>
          <p:nvPr userDrawn="1"/>
        </p:nvSpPr>
        <p:spPr>
          <a:xfrm>
            <a:off x="0" y="6525345"/>
            <a:ext cx="4860032" cy="33265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TextBox 13"/>
          <p:cNvSpPr txBox="1"/>
          <p:nvPr userDrawn="1"/>
        </p:nvSpPr>
        <p:spPr>
          <a:xfrm>
            <a:off x="0" y="6597352"/>
            <a:ext cx="44279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00" dirty="0" smtClean="0">
                <a:solidFill>
                  <a:schemeClr val="bg1">
                    <a:lumMod val="95000"/>
                  </a:schemeClr>
                </a:solidFill>
              </a:rPr>
              <a:t>Introduction to Articulate Studio ’09  - NDLR Training Programme 2010-2011</a:t>
            </a:r>
            <a:endParaRPr lang="en-IE" sz="1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FE1D-7CDD-4738-841E-CBC208C7C4EC}" type="datetimeFigureOut">
              <a:rPr lang="en-IE" smtClean="0"/>
              <a:pPr/>
              <a:t>4/23/12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0F04-3556-453F-B70E-00675B9D1E8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FE1D-7CDD-4738-841E-CBC208C7C4EC}" type="datetimeFigureOut">
              <a:rPr lang="en-IE" smtClean="0"/>
              <a:pPr/>
              <a:t>4/23/12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0F04-3556-453F-B70E-00675B9D1E8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FE1D-7CDD-4738-841E-CBC208C7C4EC}" type="datetimeFigureOut">
              <a:rPr lang="en-IE" smtClean="0"/>
              <a:pPr/>
              <a:t>4/23/12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0F04-3556-453F-B70E-00675B9D1E8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3723-6B8D-42A1-A001-AA48EE01770F}" type="datetimeFigureOut">
              <a:rPr lang="en-IE" smtClean="0"/>
              <a:pPr/>
              <a:t>4/23/12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8838-32C7-4A11-8C44-A61B0F52D312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3723-6B8D-42A1-A001-AA48EE01770F}" type="datetimeFigureOut">
              <a:rPr lang="en-IE" smtClean="0"/>
              <a:pPr/>
              <a:t>4/23/12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8838-32C7-4A11-8C44-A61B0F52D312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3723-6B8D-42A1-A001-AA48EE01770F}" type="datetimeFigureOut">
              <a:rPr lang="en-IE" smtClean="0"/>
              <a:pPr/>
              <a:t>4/23/12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8838-32C7-4A11-8C44-A61B0F52D312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3723-6B8D-42A1-A001-AA48EE01770F}" type="datetimeFigureOut">
              <a:rPr lang="en-IE" smtClean="0"/>
              <a:pPr/>
              <a:t>4/23/12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8838-32C7-4A11-8C44-A61B0F52D312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3723-6B8D-42A1-A001-AA48EE01770F}" type="datetimeFigureOut">
              <a:rPr lang="en-IE" smtClean="0"/>
              <a:pPr/>
              <a:t>4/23/12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8838-32C7-4A11-8C44-A61B0F52D312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3723-6B8D-42A1-A001-AA48EE01770F}" type="datetimeFigureOut">
              <a:rPr lang="en-IE" smtClean="0"/>
              <a:pPr/>
              <a:t>4/23/12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8838-32C7-4A11-8C44-A61B0F52D312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3723-6B8D-42A1-A001-AA48EE01770F}" type="datetimeFigureOut">
              <a:rPr lang="en-IE" smtClean="0"/>
              <a:pPr/>
              <a:t>4/23/12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8838-32C7-4A11-8C44-A61B0F52D312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FE1D-7CDD-4738-841E-CBC208C7C4EC}" type="datetimeFigureOut">
              <a:rPr lang="en-IE" smtClean="0"/>
              <a:pPr/>
              <a:t>4/23/12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0F04-3556-453F-B70E-00675B9D1E8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3723-6B8D-42A1-A001-AA48EE01770F}" type="datetimeFigureOut">
              <a:rPr lang="en-IE" smtClean="0"/>
              <a:pPr/>
              <a:t>4/23/12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8838-32C7-4A11-8C44-A61B0F52D312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3723-6B8D-42A1-A001-AA48EE01770F}" type="datetimeFigureOut">
              <a:rPr lang="en-IE" smtClean="0"/>
              <a:pPr/>
              <a:t>4/23/12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8838-32C7-4A11-8C44-A61B0F52D312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3723-6B8D-42A1-A001-AA48EE01770F}" type="datetimeFigureOut">
              <a:rPr lang="en-IE" smtClean="0"/>
              <a:pPr/>
              <a:t>4/23/12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8838-32C7-4A11-8C44-A61B0F52D312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3723-6B8D-42A1-A001-AA48EE01770F}" type="datetimeFigureOut">
              <a:rPr lang="en-IE" smtClean="0"/>
              <a:pPr/>
              <a:t>4/23/12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8838-32C7-4A11-8C44-A61B0F52D312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FE1D-7CDD-4738-841E-CBC208C7C4EC}" type="datetimeFigureOut">
              <a:rPr lang="en-IE" smtClean="0"/>
              <a:pPr/>
              <a:t>4/23/12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0F04-3556-453F-B70E-00675B9D1E8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FE1D-7CDD-4738-841E-CBC208C7C4EC}" type="datetimeFigureOut">
              <a:rPr lang="en-IE" smtClean="0"/>
              <a:pPr/>
              <a:t>4/23/12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0F04-3556-453F-B70E-00675B9D1E8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FE1D-7CDD-4738-841E-CBC208C7C4EC}" type="datetimeFigureOut">
              <a:rPr lang="en-IE" smtClean="0"/>
              <a:pPr/>
              <a:t>4/23/12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0F04-3556-453F-B70E-00675B9D1E8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FE1D-7CDD-4738-841E-CBC208C7C4EC}" type="datetimeFigureOut">
              <a:rPr lang="en-IE" smtClean="0"/>
              <a:pPr/>
              <a:t>4/23/12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0F04-3556-453F-B70E-00675B9D1E8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FE1D-7CDD-4738-841E-CBC208C7C4EC}" type="datetimeFigureOut">
              <a:rPr lang="en-IE" smtClean="0"/>
              <a:pPr/>
              <a:t>4/23/12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0F04-3556-453F-B70E-00675B9D1E8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FE1D-7CDD-4738-841E-CBC208C7C4EC}" type="datetimeFigureOut">
              <a:rPr lang="en-IE" smtClean="0"/>
              <a:pPr/>
              <a:t>4/23/12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0F04-3556-453F-B70E-00675B9D1E8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FE1D-7CDD-4738-841E-CBC208C7C4EC}" type="datetimeFigureOut">
              <a:rPr lang="en-IE" smtClean="0"/>
              <a:pPr/>
              <a:t>4/23/12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0F04-3556-453F-B70E-00675B9D1E8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2FE1D-7CDD-4738-841E-CBC208C7C4EC}" type="datetimeFigureOut">
              <a:rPr lang="en-IE" smtClean="0"/>
              <a:pPr/>
              <a:t>4/23/12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50F04-3556-453F-B70E-00675B9D1E85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D3723-6B8D-42A1-A001-AA48EE01770F}" type="datetimeFigureOut">
              <a:rPr lang="en-IE" smtClean="0"/>
              <a:pPr/>
              <a:t>4/23/12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98838-32C7-4A11-8C44-A61B0F52D312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hyperlink" Target="http://www.articulate.com/rapid-elearning/" TargetMode="External"/><Relationship Id="rId5" Type="http://schemas.openxmlformats.org/officeDocument/2006/relationships/image" Target="../media/image7.jpeg"/><Relationship Id="rId6" Type="http://schemas.openxmlformats.org/officeDocument/2006/relationships/hyperlink" Target="http://www.articulate.com/rapid-elearning/what-everybody-ought-to-know-about-using-powerpoint-for-e-learning/" TargetMode="External"/><Relationship Id="rId7" Type="http://schemas.openxmlformats.org/officeDocument/2006/relationships/hyperlink" Target="http://www.articulate.com/rapid-elearning/heres-a-free-powerpoint-template-how-i-made-it/" TargetMode="External"/><Relationship Id="rId8" Type="http://schemas.openxmlformats.org/officeDocument/2006/relationships/hyperlink" Target="http://www.articulate.com/rapid-elearning/heres-a-free-powerpoint-e-learning-template/" TargetMode="External"/><Relationship Id="rId9" Type="http://schemas.openxmlformats.org/officeDocument/2006/relationships/hyperlink" Target="http://www.articulate.com/rapid-elearning/here-are-more-than-200-free-rapid-e-learning-tutorials/" TargetMode="External"/><Relationship Id="rId10" Type="http://schemas.openxmlformats.org/officeDocument/2006/relationships/hyperlink" Target="http://www.articulate.com/blog/101-rapid-e-learning-tutorials" TargetMode="External"/><Relationship Id="rId11" Type="http://schemas.openxmlformats.org/officeDocument/2006/relationships/image" Target="../media/image8.jpe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creenr.com/NHA" TargetMode="External"/><Relationship Id="rId4" Type="http://schemas.openxmlformats.org/officeDocument/2006/relationships/hyperlink" Target="http://screenr.com/ygh" TargetMode="External"/><Relationship Id="rId5" Type="http://schemas.openxmlformats.org/officeDocument/2006/relationships/hyperlink" Target="http://screenr.com/eRx" TargetMode="External"/><Relationship Id="rId6" Type="http://schemas.openxmlformats.org/officeDocument/2006/relationships/hyperlink" Target="http://screenr.com/sIB" TargetMode="External"/><Relationship Id="rId7" Type="http://schemas.openxmlformats.org/officeDocument/2006/relationships/hyperlink" Target="http://screenr.com/jB8" TargetMode="External"/><Relationship Id="rId8" Type="http://schemas.openxmlformats.org/officeDocument/2006/relationships/hyperlink" Target="http://www.articulate.com/products/daily-demo.php" TargetMode="External"/><Relationship Id="rId9" Type="http://schemas.openxmlformats.org/officeDocument/2006/relationships/image" Target="../media/image9.jpe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hyperlink" Target="C:%5CUsers%5Cmiriam.allen.ICTDOMAIN%5CDesktop%5CJuly%202010%20wip%5CArticulate%20Training%5Cwww.kineo.com" TargetMode="External"/><Relationship Id="rId12" Type="http://schemas.openxmlformats.org/officeDocument/2006/relationships/image" Target="../media/image13.jpeg"/><Relationship Id="rId1" Type="http://schemas.openxmlformats.org/officeDocument/2006/relationships/tags" Target="../tags/tag5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slideLayout" Target="../slideLayouts/slideLayout1.xml"/><Relationship Id="rId6" Type="http://schemas.openxmlformats.org/officeDocument/2006/relationships/hyperlink" Target="http://screenr.com/fSs" TargetMode="External"/><Relationship Id="rId7" Type="http://schemas.openxmlformats.org/officeDocument/2006/relationships/image" Target="../media/image10.jpeg"/><Relationship Id="rId8" Type="http://schemas.openxmlformats.org/officeDocument/2006/relationships/image" Target="../media/image11.jpeg"/><Relationship Id="rId9" Type="http://schemas.openxmlformats.org/officeDocument/2006/relationships/hyperlink" Target="http://www.youtube.com/watch?v=Wjk85MQNRHo&amp;feature=related" TargetMode="External"/><Relationship Id="rId10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hyperlink" Target="http://www.amazon.co.uk/Essential-Articulate-Wordware-Applications-Library/dp/1598220586/ref=pd_sim_b_1" TargetMode="External"/><Relationship Id="rId5" Type="http://schemas.openxmlformats.org/officeDocument/2006/relationships/image" Target="../media/image14.jpeg"/><Relationship Id="rId6" Type="http://schemas.openxmlformats.org/officeDocument/2006/relationships/hyperlink" Target="http://www.amazon.co.uk/E-Learning-Uncovered-Articulate-Studio-09/dp/1451556535/ref=sr_1_2?s=books&amp;ie=UTF8&amp;qid=1279490444&amp;sr=1-2" TargetMode="External"/><Relationship Id="rId7" Type="http://schemas.openxmlformats.org/officeDocument/2006/relationships/image" Target="../media/image15.jpeg"/><Relationship Id="rId1" Type="http://schemas.openxmlformats.org/officeDocument/2006/relationships/tags" Target="../tags/tag9.xml"/><Relationship Id="rId2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instructionaldesign.org/" TargetMode="External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hyperlink" Target="http://screenr.com/" TargetMode="External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hyperlink" Target="http://www.nattyware.com/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wordle.net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articulate.com/" TargetMode="Externa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://apps.fischlerschool.nova.edu/toolbox/video/video/instructional/drschlosser_what_is_instructional_technology_w2012_2/index.html" TargetMode="External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apps.fischlerschool.nova.edu/toolbox/video/instructional_products/defining_distance_education/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75656" y="3933056"/>
            <a:ext cx="6720408" cy="252000"/>
          </a:xfrm>
          <a:prstGeom prst="rect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1960" y="0"/>
            <a:ext cx="5004048" cy="578495"/>
          </a:xfrm>
        </p:spPr>
        <p:txBody>
          <a:bodyPr/>
          <a:lstStyle/>
          <a:p>
            <a:r>
              <a:rPr lang="en-IE" sz="3600" dirty="0" smtClean="0"/>
              <a:t>Introduction to Articulate</a:t>
            </a:r>
            <a:endParaRPr lang="en-IE" sz="36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13991405"/>
              </p:ext>
            </p:extLst>
          </p:nvPr>
        </p:nvGraphicFramePr>
        <p:xfrm>
          <a:off x="1474681" y="1132608"/>
          <a:ext cx="6720408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376264" y="1772816"/>
            <a:ext cx="6516216" cy="194421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Resources</a:t>
            </a:r>
            <a:endParaRPr lang="en-IE" dirty="0"/>
          </a:p>
        </p:txBody>
      </p:sp>
      <p:pic>
        <p:nvPicPr>
          <p:cNvPr id="4" name="Picture 2" descr="clip8">
            <a:hlinkClick r:id="rId4"/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772816"/>
            <a:ext cx="1656184" cy="1096662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2771800" y="1916832"/>
            <a:ext cx="5976664" cy="180020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IE" sz="2800" dirty="0" smtClean="0"/>
              <a:t>www.articulate.com/rapid-elearning</a:t>
            </a:r>
            <a:endParaRPr kumimoji="0" lang="en-IE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hlinkClick r:id="rId6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IE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6"/>
              </a:rPr>
              <a:t>what-everybody-ought-to-know-about-using-</a:t>
            </a:r>
            <a:r>
              <a:rPr kumimoji="0" lang="en-IE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6"/>
              </a:rPr>
              <a:t>powerpoint</a:t>
            </a:r>
            <a:r>
              <a:rPr kumimoji="0" lang="en-IE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6"/>
              </a:rPr>
              <a:t>-for-e-learning</a:t>
            </a:r>
            <a:endParaRPr kumimoji="0" lang="en-IE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IE" sz="2800" dirty="0" smtClean="0">
                <a:hlinkClick r:id="rId7"/>
              </a:rPr>
              <a:t>a-free-</a:t>
            </a:r>
            <a:r>
              <a:rPr lang="en-IE" sz="2800" dirty="0" err="1" smtClean="0">
                <a:hlinkClick r:id="rId7"/>
              </a:rPr>
              <a:t>powerpoint</a:t>
            </a:r>
            <a:r>
              <a:rPr lang="en-IE" sz="2800" dirty="0" smtClean="0">
                <a:hlinkClick r:id="rId7"/>
              </a:rPr>
              <a:t>-template-how-</a:t>
            </a:r>
            <a:r>
              <a:rPr lang="en-IE" sz="2800" dirty="0" err="1" smtClean="0">
                <a:hlinkClick r:id="rId7"/>
              </a:rPr>
              <a:t>i</a:t>
            </a:r>
            <a:r>
              <a:rPr lang="en-IE" sz="2800" dirty="0" smtClean="0">
                <a:hlinkClick r:id="rId7"/>
              </a:rPr>
              <a:t>-made-it</a:t>
            </a:r>
            <a:endParaRPr lang="en-IE" sz="2800" dirty="0" smtClean="0"/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IE" sz="2800" dirty="0" smtClean="0">
                <a:hlinkClick r:id="rId8"/>
              </a:rPr>
              <a:t>another-free-</a:t>
            </a:r>
            <a:r>
              <a:rPr lang="en-IE" sz="2800" dirty="0" err="1" smtClean="0">
                <a:hlinkClick r:id="rId8"/>
              </a:rPr>
              <a:t>powerpoint</a:t>
            </a:r>
            <a:r>
              <a:rPr lang="en-IE" sz="2800" dirty="0" smtClean="0">
                <a:hlinkClick r:id="rId8"/>
              </a:rPr>
              <a:t>-e-learning-template</a:t>
            </a:r>
            <a:endParaRPr lang="en-IE" sz="2800" dirty="0" smtClean="0"/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IE" sz="2800" dirty="0" smtClean="0">
                <a:hlinkClick r:id="rId9"/>
              </a:rPr>
              <a:t>here-are-more-than-200-free-rapid-e-learning-tutorials/</a:t>
            </a:r>
            <a:endParaRPr lang="en-IE" sz="2800" dirty="0" smtClean="0"/>
          </a:p>
          <a:p>
            <a:pPr marL="342900" lvl="0" indent="-342900" algn="r">
              <a:spcBef>
                <a:spcPct val="20000"/>
              </a:spcBef>
              <a:defRPr/>
            </a:pPr>
            <a:endParaRPr lang="en-IE" sz="2800" dirty="0" smtClean="0"/>
          </a:p>
          <a:p>
            <a:pPr marL="342900" indent="-342900" algn="r">
              <a:spcBef>
                <a:spcPct val="20000"/>
              </a:spcBef>
              <a:defRPr/>
            </a:pPr>
            <a:endParaRPr lang="en-IE" sz="2800" dirty="0" smtClean="0"/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IE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11760" y="4365104"/>
            <a:ext cx="6192688" cy="72008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0" name="Picture 2" descr="clip19">
            <a:hlinkClick r:id="rId10"/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520" y="4077072"/>
            <a:ext cx="1835696" cy="70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Content Placeholder 3"/>
          <p:cNvSpPr txBox="1">
            <a:spLocks/>
          </p:cNvSpPr>
          <p:nvPr/>
        </p:nvSpPr>
        <p:spPr>
          <a:xfrm>
            <a:off x="3131840" y="4509120"/>
            <a:ext cx="5112568" cy="71990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0"/>
              </a:rPr>
              <a:t>www.articulate.com/blog/101-rapid-e-learning-tutorials</a:t>
            </a:r>
            <a:r>
              <a:rPr kumimoji="0" lang="en-I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971600" y="1124744"/>
            <a:ext cx="7560840" cy="2304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Tutorials</a:t>
            </a:r>
            <a:endParaRPr lang="en-IE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1403648" y="1195861"/>
            <a:ext cx="7488832" cy="21611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Jeanette brooks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How to build a knowledge-check for your #</a:t>
            </a:r>
            <a:r>
              <a:rPr kumimoji="0" lang="en-I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elearning</a:t>
            </a:r>
            <a:r>
              <a:rPr kumimoji="0" lang="en-I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 course by using an #Articulate Engage Tabs Interaction</a:t>
            </a:r>
            <a:endParaRPr kumimoji="0" lang="en-IE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Building branched scenarios</a:t>
            </a:r>
            <a:endParaRPr kumimoji="0" lang="en-IE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How to add a movie to the presenter panel of your #Articulate Presenter project </a:t>
            </a:r>
            <a:r>
              <a:rPr kumimoji="0" lang="en-I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6"/>
              </a:rPr>
              <a:t>How to simulate a pop-up box in #PowerPoint or #Articulate Presenter </a:t>
            </a:r>
            <a:endParaRPr kumimoji="0" lang="en-IE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7"/>
              </a:rPr>
              <a:t>Turn off sound effects in Engage</a:t>
            </a:r>
            <a:r>
              <a:rPr kumimoji="0" lang="en-I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483768" y="4941168"/>
            <a:ext cx="5400600" cy="115212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2915816" y="5273998"/>
            <a:ext cx="5832648" cy="74729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I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Articulate live demo</a:t>
            </a:r>
            <a:br>
              <a:rPr kumimoji="0" lang="en-I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I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8"/>
              </a:rPr>
              <a:t>www.articulate.com/products/daily-demo.php</a:t>
            </a:r>
            <a:endParaRPr kumimoji="0" lang="en-IE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Picture 2" descr="clip18">
            <a:hlinkClick r:id="rId8"/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3789040"/>
            <a:ext cx="5588297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2627784" y="1556792"/>
            <a:ext cx="1944216" cy="201622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6" name="Rounded Rectangle 25"/>
          <p:cNvSpPr/>
          <p:nvPr/>
        </p:nvSpPr>
        <p:spPr>
          <a:xfrm>
            <a:off x="4788024" y="1556792"/>
            <a:ext cx="1944216" cy="201622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Rounded Rectangle 26"/>
          <p:cNvSpPr/>
          <p:nvPr/>
        </p:nvSpPr>
        <p:spPr>
          <a:xfrm>
            <a:off x="6948264" y="1556792"/>
            <a:ext cx="1944216" cy="201622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Rounded Rectangle 22"/>
          <p:cNvSpPr/>
          <p:nvPr/>
        </p:nvSpPr>
        <p:spPr>
          <a:xfrm>
            <a:off x="395536" y="1556792"/>
            <a:ext cx="1944216" cy="201622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Other tutorials</a:t>
            </a:r>
            <a:endParaRPr lang="en-IE" dirty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395536" y="2708920"/>
            <a:ext cx="1656183" cy="864096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IE" sz="1600" dirty="0" smtClean="0"/>
              <a:t>Insert a YouTube video into Presenter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7164288" y="2924944"/>
            <a:ext cx="1584176" cy="36004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en-IE" sz="1600" dirty="0"/>
              <a:t>www.kineo.com </a:t>
            </a:r>
            <a:endParaRPr kumimoji="0" lang="en-IE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5004048" y="2780928"/>
            <a:ext cx="1512168" cy="7920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IE" sz="1600" dirty="0" smtClean="0"/>
              <a:t>backgrounds in </a:t>
            </a:r>
            <a:r>
              <a:rPr lang="en-IE" sz="1600" dirty="0" err="1" smtClean="0"/>
              <a:t>Powerpoint</a:t>
            </a:r>
            <a:endParaRPr lang="en-IE" sz="1600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IE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Content Placeholder 3"/>
          <p:cNvSpPr txBox="1">
            <a:spLocks/>
          </p:cNvSpPr>
          <p:nvPr/>
        </p:nvSpPr>
        <p:spPr>
          <a:xfrm>
            <a:off x="2843808" y="2780928"/>
            <a:ext cx="1584176" cy="7200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IE" sz="1600" dirty="0" smtClean="0"/>
              <a:t>PowerPoint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en-IE" sz="1600" dirty="0" smtClean="0"/>
              <a:t>2007 Effects</a:t>
            </a:r>
            <a:endParaRPr kumimoji="0" lang="en-IE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" name="Picture 2" descr="clip21">
            <a:hlinkClick r:id="rId6"/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1772816"/>
            <a:ext cx="1440160" cy="91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clip2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048" y="1772816"/>
            <a:ext cx="151216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cid:image005.jpg@01CB2415.57774AE0">
            <a:hlinkClick r:id="rId9"/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15816" y="1772816"/>
            <a:ext cx="1296144" cy="919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clip17">
            <a:hlinkClick r:id="rId11" action="ppaction://hlinkfile"/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64288" y="1988840"/>
            <a:ext cx="1296144" cy="49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2339752" y="1988840"/>
            <a:ext cx="6192688" cy="108012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Rounded Rectangle 26"/>
          <p:cNvSpPr/>
          <p:nvPr/>
        </p:nvSpPr>
        <p:spPr>
          <a:xfrm>
            <a:off x="971600" y="4365104"/>
            <a:ext cx="5256584" cy="122413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Other tutorials</a:t>
            </a:r>
            <a:endParaRPr lang="en-IE" dirty="0"/>
          </a:p>
        </p:txBody>
      </p:sp>
      <p:sp>
        <p:nvSpPr>
          <p:cNvPr id="23" name="Rounded Rectangle 22"/>
          <p:cNvSpPr/>
          <p:nvPr/>
        </p:nvSpPr>
        <p:spPr>
          <a:xfrm>
            <a:off x="395536" y="1556792"/>
            <a:ext cx="1944216" cy="201622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6" name="Rounded Rectangle 25"/>
          <p:cNvSpPr/>
          <p:nvPr/>
        </p:nvSpPr>
        <p:spPr>
          <a:xfrm>
            <a:off x="6228184" y="4005064"/>
            <a:ext cx="1944216" cy="2016224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8" name="Picture 2" descr="clip22">
            <a:hlinkClick r:id="rId4"/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700808"/>
            <a:ext cx="1099951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 descr="clip23">
            <a:hlinkClick r:id="rId6"/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4149080"/>
            <a:ext cx="1334091" cy="158417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7" name="Content Placeholder 3"/>
          <p:cNvSpPr txBox="1">
            <a:spLocks/>
          </p:cNvSpPr>
          <p:nvPr/>
        </p:nvSpPr>
        <p:spPr>
          <a:xfrm>
            <a:off x="2400771" y="2276872"/>
            <a:ext cx="5843637" cy="93610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I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Essential Articulate Studio '09 </a:t>
            </a:r>
            <a:r>
              <a:rPr kumimoji="0" lang="en-I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I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Wordware</a:t>
            </a:r>
            <a:r>
              <a:rPr kumimoji="0" lang="en-I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Applications Library)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I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Content Placeholder 3"/>
          <p:cNvSpPr txBox="1">
            <a:spLocks/>
          </p:cNvSpPr>
          <p:nvPr/>
        </p:nvSpPr>
        <p:spPr>
          <a:xfrm>
            <a:off x="1187625" y="4509120"/>
            <a:ext cx="4824536" cy="1008931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I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E-Learning Uncovered: Articulate Studio '09 </a:t>
            </a:r>
            <a:r>
              <a:rPr kumimoji="0" lang="en-I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[Paperback] </a:t>
            </a:r>
            <a:endParaRPr lang="en-IE" sz="1600" dirty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I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Tanya </a:t>
            </a:r>
            <a:r>
              <a:rPr kumimoji="0" lang="en-I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Coomes</a:t>
            </a:r>
            <a:r>
              <a:rPr kumimoji="0" lang="en-I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(Author), Diane Elkins (Author), Desire Ward (Author)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IE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E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Instructional Design</a:t>
            </a:r>
            <a:endParaRPr lang="en-IE" dirty="0"/>
          </a:p>
        </p:txBody>
      </p:sp>
      <p:pic>
        <p:nvPicPr>
          <p:cNvPr id="717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7" y="885873"/>
            <a:ext cx="6953151" cy="549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Useful links</a:t>
            </a:r>
            <a:endParaRPr lang="en-IE" dirty="0"/>
          </a:p>
        </p:txBody>
      </p:sp>
      <p:pic>
        <p:nvPicPr>
          <p:cNvPr id="3" name="Picture 2" descr="iltandlr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268760"/>
            <a:ext cx="3101606" cy="20162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600" y="342900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hlinkClick r:id="rId2"/>
              </a:rPr>
              <a:t>http://www.wordle.net/</a:t>
            </a:r>
            <a:endParaRPr lang="en-IE" dirty="0"/>
          </a:p>
        </p:txBody>
      </p:sp>
      <p:pic>
        <p:nvPicPr>
          <p:cNvPr id="1026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1268760"/>
            <a:ext cx="410917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04048" y="350100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hlinkClick r:id="rId4"/>
              </a:rPr>
              <a:t>http://screenr.com/</a:t>
            </a:r>
            <a:endParaRPr lang="en-I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581128"/>
            <a:ext cx="24574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600" y="530120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hlinkClick r:id="rId7"/>
              </a:rPr>
              <a:t>http://www.nattyware.com/</a:t>
            </a:r>
            <a:endParaRPr lang="en-I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836712"/>
            <a:ext cx="7216800" cy="550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www.articulate.com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79519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83968" y="35913"/>
            <a:ext cx="4860032" cy="584775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3200" dirty="0" smtClean="0">
                <a:solidFill>
                  <a:schemeClr val="bg1"/>
                </a:solidFill>
              </a:rPr>
              <a:t>Articulate - Key features</a:t>
            </a:r>
            <a:endParaRPr lang="en-IE" sz="3200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275856" y="1916832"/>
            <a:ext cx="5112568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TextBox 15"/>
          <p:cNvSpPr txBox="1"/>
          <p:nvPr/>
        </p:nvSpPr>
        <p:spPr>
          <a:xfrm>
            <a:off x="3347864" y="197954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Ease of Use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275856" y="3645024"/>
            <a:ext cx="5112568" cy="43204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TextBox 17"/>
          <p:cNvSpPr txBox="1"/>
          <p:nvPr/>
        </p:nvSpPr>
        <p:spPr>
          <a:xfrm>
            <a:off x="3347864" y="3707740"/>
            <a:ext cx="49685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dirty="0" smtClean="0"/>
              <a:t>Import &amp; Export from/to many popular formats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275856" y="4509120"/>
            <a:ext cx="5112568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TextBox 19"/>
          <p:cNvSpPr txBox="1"/>
          <p:nvPr/>
        </p:nvSpPr>
        <p:spPr>
          <a:xfrm>
            <a:off x="3347864" y="457183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IE" dirty="0" err="1" smtClean="0"/>
              <a:t>Scorm</a:t>
            </a:r>
            <a:r>
              <a:rPr lang="en-IE" dirty="0" smtClean="0"/>
              <a:t> compliant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275856" y="2780928"/>
            <a:ext cx="5112568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TextBox 21"/>
          <p:cNvSpPr txBox="1"/>
          <p:nvPr/>
        </p:nvSpPr>
        <p:spPr>
          <a:xfrm>
            <a:off x="3347864" y="284364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Cost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08720"/>
            <a:ext cx="231533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55976" y="1"/>
            <a:ext cx="478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dirty="0" smtClean="0">
                <a:solidFill>
                  <a:schemeClr val="bg1"/>
                </a:solidFill>
              </a:rPr>
              <a:t>Video Encoder - features</a:t>
            </a:r>
            <a:endParaRPr lang="en-IE" sz="3200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275856" y="1916832"/>
            <a:ext cx="5112568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TextBox 15"/>
          <p:cNvSpPr txBox="1"/>
          <p:nvPr/>
        </p:nvSpPr>
        <p:spPr>
          <a:xfrm>
            <a:off x="3347864" y="197954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Convert format to flash video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275856" y="3645024"/>
            <a:ext cx="5112568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TextBox 17"/>
          <p:cNvSpPr txBox="1"/>
          <p:nvPr/>
        </p:nvSpPr>
        <p:spPr>
          <a:xfrm>
            <a:off x="3347864" y="370774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Add a logo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275856" y="4509120"/>
            <a:ext cx="5112568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TextBox 19"/>
          <p:cNvSpPr txBox="1"/>
          <p:nvPr/>
        </p:nvSpPr>
        <p:spPr>
          <a:xfrm>
            <a:off x="3347864" y="457183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Webcam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275856" y="2780928"/>
            <a:ext cx="5112568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TextBox 21"/>
          <p:cNvSpPr txBox="1"/>
          <p:nvPr/>
        </p:nvSpPr>
        <p:spPr>
          <a:xfrm>
            <a:off x="3347864" y="284364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Basic editing : cut, copy, crop, audio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7" y="836713"/>
            <a:ext cx="14382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6" y="1268760"/>
            <a:ext cx="7548711" cy="4688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83968" y="35914"/>
            <a:ext cx="4860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dirty="0" smtClean="0">
                <a:solidFill>
                  <a:schemeClr val="bg1"/>
                </a:solidFill>
              </a:rPr>
              <a:t>Articulate Menu</a:t>
            </a:r>
            <a:endParaRPr lang="en-IE" sz="3200" dirty="0">
              <a:solidFill>
                <a:schemeClr val="bg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395536" y="1556793"/>
            <a:ext cx="2160240" cy="936104"/>
          </a:xfrm>
          <a:prstGeom prst="fram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6" y="1268760"/>
            <a:ext cx="7548711" cy="4688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83968" y="35914"/>
            <a:ext cx="4860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dirty="0" smtClean="0">
                <a:solidFill>
                  <a:schemeClr val="bg1"/>
                </a:solidFill>
              </a:rPr>
              <a:t>Articulate Menu</a:t>
            </a:r>
            <a:endParaRPr lang="en-IE" sz="3200" dirty="0">
              <a:solidFill>
                <a:schemeClr val="bg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2339752" y="1556793"/>
            <a:ext cx="2808312" cy="936104"/>
          </a:xfrm>
          <a:prstGeom prst="fram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6" y="1268760"/>
            <a:ext cx="7548711" cy="4688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355976" y="35914"/>
            <a:ext cx="478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dirty="0" smtClean="0">
                <a:solidFill>
                  <a:schemeClr val="bg1"/>
                </a:solidFill>
              </a:rPr>
              <a:t>Articulate Menu</a:t>
            </a:r>
            <a:endParaRPr lang="en-IE" sz="3200" dirty="0">
              <a:solidFill>
                <a:schemeClr val="bg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4932040" y="1556793"/>
            <a:ext cx="1872208" cy="936104"/>
          </a:xfrm>
          <a:prstGeom prst="fram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6" y="1268760"/>
            <a:ext cx="7548711" cy="4688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355976" y="35914"/>
            <a:ext cx="478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dirty="0" smtClean="0">
                <a:solidFill>
                  <a:schemeClr val="bg1"/>
                </a:solidFill>
              </a:rPr>
              <a:t>Articulate Menu</a:t>
            </a:r>
            <a:endParaRPr lang="en-IE" sz="3200" dirty="0">
              <a:solidFill>
                <a:schemeClr val="bg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6588224" y="1556793"/>
            <a:ext cx="1008112" cy="936104"/>
          </a:xfrm>
          <a:prstGeom prst="fram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IE" sz="2700" dirty="0" smtClean="0"/>
              <a:t>Examples by </a:t>
            </a:r>
            <a:r>
              <a:rPr lang="en-IE" sz="2700" dirty="0"/>
              <a:t>Dr. Charles Schlosser, </a:t>
            </a:r>
            <a:r>
              <a:rPr lang="en-IE" sz="2700" dirty="0" smtClean="0"/>
              <a:t/>
            </a:r>
            <a:br>
              <a:rPr lang="en-IE" sz="2700" dirty="0" smtClean="0"/>
            </a:br>
            <a:r>
              <a:rPr lang="en-IE" sz="2200" dirty="0" smtClean="0"/>
              <a:t>Fischler </a:t>
            </a:r>
            <a:r>
              <a:rPr lang="en-IE" sz="2200" dirty="0"/>
              <a:t>School </a:t>
            </a:r>
            <a:r>
              <a:rPr lang="en-IE" sz="2200" dirty="0" smtClean="0"/>
              <a:t>of Education, NSU </a:t>
            </a:r>
            <a:endParaRPr lang="en-IE" sz="2200" dirty="0"/>
          </a:p>
        </p:txBody>
      </p:sp>
      <p:pic>
        <p:nvPicPr>
          <p:cNvPr id="7" name="Picture 6" descr="Screen shot 2012-04-18 at 9.09.30 AM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68760"/>
            <a:ext cx="6696744" cy="2227198"/>
          </a:xfrm>
          <a:prstGeom prst="rect">
            <a:avLst/>
          </a:prstGeom>
        </p:spPr>
      </p:pic>
      <p:pic>
        <p:nvPicPr>
          <p:cNvPr id="8" name="Picture 7" descr="Screen shot 2012-04-18 at 9.09.40 AM.pn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933056"/>
            <a:ext cx="6826358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ATION_ID" val="11150"/>
  <p:tag name="ARTICULATE_PRESENTER_VERSION" val="6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MIRIAM~1.ICT\AppData\Local\Temp\articulate\presenter\imgtemp\3TNXEcCb_files\slide0001_image001.j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MIRIAM~1.ICT\AppData\Local\Temp\articulate\presenter\imgtemp\OG4m13qM_files\slide0001_image001.jp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MIRIAM~1.ICT\AppData\Local\Temp\articulate\presenter\imgtemp\GraIBWjo_files\slide0001_image001.jp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MIRIAM~1.ICT\AppData\Local\Temp\articulate\presenter\imgtemp\Qox13APN_files\slide0001_image001.jp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MIRIAM~1.ICT\AppData\Local\Temp\articulate\presenter\imgtemp\96eI8FFi_files\slide0001_image001.jp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MIRIAM~1.ICT\AppData\Local\Temp\articulate\presenter\imgtemp\1UZHssj3_files\slide0001_image001.jp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MIRIAM~1.ICT\AppData\Local\Temp\articulate\presenter\imgtemp\lZoZcQGR_files\slide0001_image001.jp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MIRIAM~1.ICT\AppData\Local\Temp\articulate\presenter\imgtemp\71T6x7bi_files\slide0001_image001.jp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MIRIAM~1.ICT\AppData\Local\Temp\articulate\presenter\imgtemp\oHC0Yu2V_files\slide0001_image001.jp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1683</TotalTime>
  <Words>343</Words>
  <Application>Microsoft Macintosh PowerPoint</Application>
  <PresentationFormat>On-screen Show (4:3)</PresentationFormat>
  <Paragraphs>56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Custom Design</vt:lpstr>
      <vt:lpstr>Introduction to Articulate</vt:lpstr>
      <vt:lpstr>www.articulate.com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Examples by Dr. Charles Schlosser,  Fischler School of Education, NSU </vt:lpstr>
      <vt:lpstr>Resources</vt:lpstr>
      <vt:lpstr>Tutorials</vt:lpstr>
      <vt:lpstr>Other tutorials</vt:lpstr>
      <vt:lpstr>Other tutorials</vt:lpstr>
      <vt:lpstr>Instructional Design</vt:lpstr>
      <vt:lpstr>Useful links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Articulate Studio ‘09</dc:title>
  <dc:creator>Miriam Allen</dc:creator>
  <cp:lastModifiedBy>FVSC</cp:lastModifiedBy>
  <cp:revision>48</cp:revision>
  <dcterms:created xsi:type="dcterms:W3CDTF">2010-11-14T19:40:26Z</dcterms:created>
  <dcterms:modified xsi:type="dcterms:W3CDTF">2012-04-23T18:38:42Z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introtoarticulate</vt:lpwstr>
  </property>
  <property fmtid="{D5CDD505-2E9C-101B-9397-08002B2CF9AE}" pid="4" name="ArticulateGUID">
    <vt:lpwstr>979A222A-C5B0-49F4-9F12-8E4744E2B785</vt:lpwstr>
  </property>
  <property fmtid="{D5CDD505-2E9C-101B-9397-08002B2CF9AE}" pid="5" name="ArticulateProjectFull">
    <vt:lpwstr>C:\Users\miriam.allen.ICTDOMAIN\Desktop\Articulate workshop2011\Intro to Articulate workshop.ppta</vt:lpwstr>
  </property>
</Properties>
</file>